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3482" autoAdjust="0"/>
  </p:normalViewPr>
  <p:slideViewPr>
    <p:cSldViewPr snapToGrid="0" snapToObjects="1">
      <p:cViewPr varScale="1">
        <p:scale>
          <a:sx n="95" d="100"/>
          <a:sy n="95" d="100"/>
        </p:scale>
        <p:origin x="-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3B6BA-7543-1941-BEE3-43F7BF31B1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5A3-5121-D540-90BC-46EBA55431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715A3-5121-D540-90BC-46EBA554313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GDP per capita provides a much better determination of living standards as compared to GDP 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715A3-5121-D540-90BC-46EBA554313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B24FC-607E-5F4D-B621-DA2B9502F4F6}" type="datetimeFigureOut">
              <a:rPr lang="en-US" smtClean="0"/>
              <a:pPr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536D-8E51-6D41-A89F-4B9ED0931F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053" y="1792331"/>
            <a:ext cx="8542421" cy="177703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Marker Felt"/>
                <a:cs typeface="Marker Felt"/>
              </a:rPr>
              <a:t>Economic Impact of Advancing Women’s</a:t>
            </a:r>
            <a:br>
              <a:rPr lang="en-US" dirty="0" smtClean="0">
                <a:latin typeface="Marker Felt"/>
                <a:cs typeface="Marker Felt"/>
              </a:rPr>
            </a:br>
            <a:r>
              <a:rPr lang="en-US" dirty="0" smtClean="0">
                <a:latin typeface="Marker Felt"/>
                <a:cs typeface="Marker Felt"/>
              </a:rPr>
              <a:t>Education, Employment &amp; Leadership</a:t>
            </a:r>
            <a:endParaRPr lang="en-US" dirty="0">
              <a:latin typeface="Marker Felt"/>
              <a:cs typeface="Marker Fe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578" y="4090737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Data Science</a:t>
            </a:r>
            <a:r>
              <a:rPr lang="en-US" dirty="0" smtClean="0">
                <a:latin typeface="Arial"/>
                <a:cs typeface="Arial"/>
              </a:rPr>
              <a:t> Project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Geraldine Cheung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Linear Regression</a:t>
            </a:r>
            <a:endParaRPr lang="en-US" dirty="0"/>
          </a:p>
        </p:txBody>
      </p:sp>
      <p:pic>
        <p:nvPicPr>
          <p:cNvPr id="4" name="Content Placeholder 3" descr="Screen Shot 2017-04-23 at 4.22.28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12075" t="28130" r="58111" b="16322"/>
          <a:stretch>
            <a:fillRect/>
          </a:stretch>
        </p:blipFill>
        <p:spPr>
          <a:xfrm>
            <a:off x="2333624" y="1238637"/>
            <a:ext cx="4556125" cy="530535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per capita = </a:t>
            </a:r>
          </a:p>
          <a:p>
            <a:pPr>
              <a:buNone/>
            </a:pPr>
            <a:r>
              <a:rPr lang="en-US" dirty="0" smtClean="0"/>
              <a:t>					</a:t>
            </a:r>
            <a:r>
              <a:rPr lang="en-US" dirty="0" smtClean="0">
                <a:solidFill>
                  <a:srgbClr val="FF0000"/>
                </a:solidFill>
              </a:rPr>
              <a:t>336</a:t>
            </a:r>
            <a:r>
              <a:rPr lang="en-US" dirty="0" smtClean="0"/>
              <a:t>[TertiaryEducation(%)]</a:t>
            </a:r>
          </a:p>
          <a:p>
            <a:pPr>
              <a:buNone/>
            </a:pPr>
            <a:r>
              <a:rPr lang="en-US" dirty="0" smtClean="0"/>
              <a:t>					+ </a:t>
            </a:r>
            <a:r>
              <a:rPr lang="en-US" dirty="0" smtClean="0">
                <a:solidFill>
                  <a:srgbClr val="FF0000"/>
                </a:solidFill>
              </a:rPr>
              <a:t>335</a:t>
            </a:r>
            <a:r>
              <a:rPr lang="en-US" dirty="0" smtClean="0"/>
              <a:t>[FemaleEmployment(%)]</a:t>
            </a:r>
          </a:p>
          <a:p>
            <a:pPr>
              <a:buNone/>
            </a:pPr>
            <a:r>
              <a:rPr lang="en-US" dirty="0" smtClean="0"/>
              <a:t>					+ </a:t>
            </a:r>
            <a:r>
              <a:rPr lang="en-US" dirty="0" smtClean="0">
                <a:solidFill>
                  <a:srgbClr val="FF0000"/>
                </a:solidFill>
              </a:rPr>
              <a:t>1056</a:t>
            </a:r>
            <a:r>
              <a:rPr lang="en-US" dirty="0" smtClean="0"/>
              <a:t>[ParliamentSeats(%)]</a:t>
            </a:r>
          </a:p>
          <a:p>
            <a:r>
              <a:rPr lang="en-US" dirty="0" smtClean="0"/>
              <a:t> R</a:t>
            </a:r>
            <a:r>
              <a:rPr lang="en-US" baseline="30000" dirty="0" smtClean="0"/>
              <a:t>2</a:t>
            </a:r>
            <a:r>
              <a:rPr lang="en-US" dirty="0" smtClean="0"/>
              <a:t> = .446</a:t>
            </a:r>
          </a:p>
          <a:p>
            <a:r>
              <a:rPr lang="en-US" dirty="0" smtClean="0"/>
              <a:t>Only 'Proportion of seats held by women in national parliaments (%)’ was statistically significant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relationship direction</a:t>
            </a:r>
          </a:p>
          <a:p>
            <a:r>
              <a:rPr lang="en-US" dirty="0" smtClean="0"/>
              <a:t>Analyze other metrics:</a:t>
            </a:r>
          </a:p>
          <a:p>
            <a:pPr lvl="1"/>
            <a:r>
              <a:rPr lang="en-US" dirty="0" smtClean="0"/>
              <a:t>Ex. Access to healthcare </a:t>
            </a:r>
          </a:p>
          <a:p>
            <a:r>
              <a:rPr lang="en-US" dirty="0" smtClean="0"/>
              <a:t>Cross validate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67894"/>
            <a:ext cx="8229600" cy="63901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Problem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Gender inequality is not only a moral and social issue, but a critical economic challenge. What is the impact on the global economy when women can achieve their full economic potential?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57300" lvl="2" indent="-342900">
              <a:spcBef>
                <a:spcPct val="20000"/>
              </a:spcBef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Outcome:</a:t>
            </a:r>
            <a:r>
              <a:rPr lang="en-US" sz="2400" dirty="0" smtClean="0">
                <a:latin typeface="Arial"/>
                <a:cs typeface="Arial"/>
              </a:rPr>
              <a:t> GDP per capita (current US$)</a:t>
            </a:r>
          </a:p>
          <a:p>
            <a:pPr marL="1257300" lvl="2" indent="-342900">
              <a:spcBef>
                <a:spcPct val="20000"/>
              </a:spcBef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Predictors:</a:t>
            </a:r>
            <a:endParaRPr lang="en-US" sz="2400" noProof="0" dirty="0" smtClean="0">
              <a:latin typeface="Arial"/>
              <a:cs typeface="Arial"/>
            </a:endParaRPr>
          </a:p>
          <a:p>
            <a:pPr marL="1714500" lvl="3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946" dirty="0" smtClean="0">
                <a:latin typeface="Arial"/>
                <a:cs typeface="Arial"/>
              </a:rPr>
              <a:t>School enrollment, tertiary, female (% gross)</a:t>
            </a:r>
          </a:p>
          <a:p>
            <a:pPr marL="1714500" lvl="3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946" dirty="0" smtClean="0">
                <a:latin typeface="Arial"/>
                <a:cs typeface="Arial"/>
              </a:rPr>
              <a:t>Employment to population ratio, 15+, female (%)</a:t>
            </a:r>
          </a:p>
          <a:p>
            <a:pPr marL="1714500" lvl="3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946" dirty="0" smtClean="0">
                <a:latin typeface="Arial"/>
                <a:cs typeface="Arial"/>
              </a:rPr>
              <a:t>Proportion of seats held by women in national parliaments (%)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Hypotheses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Advancing women’s education, employment, and leadership positively impacts a country’s GDP per capita.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2" y="2069345"/>
            <a:ext cx="4694826" cy="971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75723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Marker Felt"/>
                <a:cs typeface="Marker Felt"/>
              </a:rPr>
              <a:t>The Data</a:t>
            </a:r>
            <a:endParaRPr lang="en-US" sz="4800" dirty="0">
              <a:latin typeface="Marker Felt"/>
              <a:cs typeface="Marker Fe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209675" y="1535113"/>
            <a:ext cx="1638300" cy="639762"/>
          </a:xfrm>
        </p:spPr>
        <p:txBody>
          <a:bodyPr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80 countries</a:t>
            </a:r>
          </a:p>
          <a:p>
            <a:pPr>
              <a:buFont typeface="Arial"/>
              <a:buChar char="•"/>
            </a:pPr>
            <a:r>
              <a:rPr lang="en-US" dirty="0" smtClean="0"/>
              <a:t> 50 variables</a:t>
            </a:r>
            <a:endParaRPr lang="en-US" dirty="0"/>
          </a:p>
        </p:txBody>
      </p:sp>
      <p:pic>
        <p:nvPicPr>
          <p:cNvPr id="7" name="Content Placeholder 6" descr="Screen Shot 2017-04-23 at 3.43.44 P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751" t="19521" r="59209" b="13452"/>
          <a:stretch>
            <a:fillRect/>
          </a:stretch>
        </p:blipFill>
        <p:spPr>
          <a:xfrm>
            <a:off x="5054598" y="2224614"/>
            <a:ext cx="3917951" cy="4431172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162676" y="1535113"/>
            <a:ext cx="1609725" cy="639762"/>
          </a:xfrm>
        </p:spPr>
        <p:txBody>
          <a:bodyPr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80 countries</a:t>
            </a:r>
          </a:p>
          <a:p>
            <a:pPr>
              <a:buFont typeface="Arial"/>
              <a:buChar char="•"/>
            </a:pPr>
            <a:r>
              <a:rPr lang="en-US" dirty="0" smtClean="0"/>
              <a:t> 5 variables</a:t>
            </a:r>
            <a:endParaRPr lang="en-US" dirty="0"/>
          </a:p>
        </p:txBody>
      </p:sp>
      <p:pic>
        <p:nvPicPr>
          <p:cNvPr id="8" name="Content Placeholder 7" descr="Screen Shot 2017-04-23 at 3.44.56 PM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2823" t="16174" r="61992" b="13702"/>
          <a:stretch>
            <a:fillRect/>
          </a:stretch>
        </p:blipFill>
        <p:spPr>
          <a:xfrm>
            <a:off x="189182" y="2208739"/>
            <a:ext cx="3620818" cy="4510262"/>
          </a:xfrm>
        </p:spPr>
      </p:pic>
      <p:sp>
        <p:nvSpPr>
          <p:cNvPr id="9" name="Right Arrow 8"/>
          <p:cNvSpPr/>
          <p:nvPr/>
        </p:nvSpPr>
        <p:spPr>
          <a:xfrm>
            <a:off x="3810000" y="3698876"/>
            <a:ext cx="1244598" cy="889000"/>
          </a:xfrm>
          <a:prstGeom prst="rightArrow">
            <a:avLst>
              <a:gd name="adj1" fmla="val 58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012825" y="936625"/>
            <a:ext cx="189865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rker Felt"/>
                <a:ea typeface="+mn-ea"/>
                <a:cs typeface="Marker Felt"/>
              </a:rPr>
              <a:t>Raw Data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rker Felt"/>
              <a:ea typeface="+mn-ea"/>
              <a:cs typeface="Marker Felt"/>
            </a:endParaRP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4953000" y="936624"/>
            <a:ext cx="4146550" cy="544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rker Felt"/>
                <a:ea typeface="+mn-ea"/>
                <a:cs typeface="Marker Felt"/>
              </a:rPr>
              <a:t>Refined</a:t>
            </a:r>
            <a:r>
              <a:rPr kumimoji="0" lang="en-US" sz="3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rker Felt"/>
                <a:ea typeface="+mn-ea"/>
                <a:cs typeface="Marker Felt"/>
              </a:rPr>
              <a:t> &amp; Structured</a:t>
            </a: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rker Felt"/>
                <a:ea typeface="+mn-ea"/>
                <a:cs typeface="Marker Felt"/>
              </a:rPr>
              <a:t> Data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rker Felt"/>
              <a:ea typeface="+mn-ea"/>
              <a:cs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Descriptive Stats</a:t>
            </a:r>
            <a:endParaRPr lang="en-US" dirty="0">
              <a:latin typeface="Marker Felt"/>
              <a:cs typeface="Marker Felt"/>
            </a:endParaRPr>
          </a:p>
        </p:txBody>
      </p:sp>
      <p:pic>
        <p:nvPicPr>
          <p:cNvPr id="7" name="Content Placeholder 6" descr="Screen Shot 2017-04-23 at 3.52.48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13609" t="37250" r="8387" b="22062"/>
          <a:stretch>
            <a:fillRect/>
          </a:stretch>
        </p:blipFill>
        <p:spPr>
          <a:xfrm>
            <a:off x="158749" y="2238375"/>
            <a:ext cx="8905876" cy="290338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Correlations</a:t>
            </a:r>
            <a:endParaRPr lang="en-US" dirty="0"/>
          </a:p>
        </p:txBody>
      </p:sp>
      <p:pic>
        <p:nvPicPr>
          <p:cNvPr id="4" name="Content Placeholder 3" descr="Screen Shot 2017-04-23 at 4.12.10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817" t="22922" r="24789" b="11910"/>
          <a:stretch>
            <a:fillRect/>
          </a:stretch>
        </p:blipFill>
        <p:spPr>
          <a:xfrm>
            <a:off x="706437" y="1323066"/>
            <a:ext cx="7119938" cy="55349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GDP per capita Bar Plot</a:t>
            </a:r>
            <a:endParaRPr lang="en-US" dirty="0"/>
          </a:p>
        </p:txBody>
      </p:sp>
      <p:pic>
        <p:nvPicPr>
          <p:cNvPr id="4" name="Content Placeholder 3" descr="percapitaGDP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224" r="-2225"/>
          <a:stretch>
            <a:fillRect/>
          </a:stretch>
        </p:blipFill>
        <p:spPr>
          <a:xfrm>
            <a:off x="377825" y="1600200"/>
            <a:ext cx="8432800" cy="50514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LM Plot - Education</a:t>
            </a:r>
            <a:endParaRPr lang="en-US" dirty="0"/>
          </a:p>
        </p:txBody>
      </p:sp>
      <p:pic>
        <p:nvPicPr>
          <p:cNvPr id="4" name="Content Placeholder 3" descr="tertiaryschool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1473" r="-41473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LM Plot - Employment</a:t>
            </a:r>
            <a:endParaRPr lang="en-US" dirty="0"/>
          </a:p>
        </p:txBody>
      </p:sp>
      <p:pic>
        <p:nvPicPr>
          <p:cNvPr id="4" name="Content Placeholder 3" descr="employme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6855" r="-36855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arker Felt"/>
                <a:cs typeface="Marker Felt"/>
              </a:rPr>
              <a:t>LM Plot - Leadership</a:t>
            </a:r>
            <a:endParaRPr lang="en-US" dirty="0"/>
          </a:p>
        </p:txBody>
      </p:sp>
      <p:pic>
        <p:nvPicPr>
          <p:cNvPr id="4" name="Content Placeholder 3" descr="parliame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9461" r="-39461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16047</TotalTime>
  <Words>263</Words>
  <Application>Microsoft Macintosh PowerPoint</Application>
  <PresentationFormat>On-screen Show (4:3)</PresentationFormat>
  <Paragraphs>43</Paragraphs>
  <Slides>12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Economic Impact of Advancing Women’s Education, Employment &amp; Leadership</vt:lpstr>
      <vt:lpstr>Slide 2</vt:lpstr>
      <vt:lpstr>The Data</vt:lpstr>
      <vt:lpstr>Descriptive Stats</vt:lpstr>
      <vt:lpstr>Correlations</vt:lpstr>
      <vt:lpstr>GDP per capita Bar Plot</vt:lpstr>
      <vt:lpstr>LM Plot - Education</vt:lpstr>
      <vt:lpstr>LM Plot - Employment</vt:lpstr>
      <vt:lpstr>LM Plot - Leadership</vt:lpstr>
      <vt:lpstr>Linear Regression</vt:lpstr>
      <vt:lpstr>Conclusion</vt:lpstr>
      <vt:lpstr>Future Directions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Geraldine Cheung</dc:creator>
  <cp:lastModifiedBy>Geraldine Cheung</cp:lastModifiedBy>
  <cp:revision>35</cp:revision>
  <dcterms:created xsi:type="dcterms:W3CDTF">2017-05-08T00:36:03Z</dcterms:created>
  <dcterms:modified xsi:type="dcterms:W3CDTF">2017-05-08T00:36:35Z</dcterms:modified>
</cp:coreProperties>
</file>